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6" r:id="rId1"/>
  </p:sldMasterIdLst>
  <p:sldIdLst>
    <p:sldId id="256" r:id="rId2"/>
    <p:sldId id="257" r:id="rId3"/>
    <p:sldId id="264" r:id="rId4"/>
    <p:sldId id="261" r:id="rId5"/>
    <p:sldId id="259" r:id="rId6"/>
    <p:sldId id="262" r:id="rId7"/>
    <p:sldId id="260" r:id="rId8"/>
    <p:sldId id="265" r:id="rId9"/>
    <p:sldId id="266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1579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5970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26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75218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43372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37763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751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20478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32584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0943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7005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362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23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2531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5254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486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0068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7298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48E07E1-8E8E-4A55-81F5-6893E588B241}" type="datetimeFigureOut">
              <a:rPr lang="it-IT" smtClean="0"/>
              <a:t>28/10/2021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ED49761-BDEE-4131-9FF5-C1A1EC51292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46171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347DE7-4E3D-46DA-A09F-149BA74BA5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Gli «spazi» peritoneali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DD2FAD6-D6F7-4820-8D83-40FECE626C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Extra-case</a:t>
            </a:r>
          </a:p>
        </p:txBody>
      </p:sp>
    </p:spTree>
    <p:extLst>
      <p:ext uri="{BB962C8B-B14F-4D97-AF65-F5344CB8AC3E}">
        <p14:creationId xmlns:p14="http://schemas.microsoft.com/office/powerpoint/2010/main" val="5357184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A2780F97-6106-4199-B1F2-5D11C2ABC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D7878A6-5B7C-4D0D-8C6C-36E674D1D18D}"/>
              </a:ext>
            </a:extLst>
          </p:cNvPr>
          <p:cNvSpPr txBox="1"/>
          <p:nvPr/>
        </p:nvSpPr>
        <p:spPr>
          <a:xfrm>
            <a:off x="6753896" y="715617"/>
            <a:ext cx="4568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>
                <a:solidFill>
                  <a:srgbClr val="FFC000"/>
                </a:solidFill>
              </a:rPr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3641628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E51BD0-C6F8-4136-A0C1-40F6E8333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9843"/>
            <a:ext cx="10515600" cy="5607120"/>
          </a:xfrm>
        </p:spPr>
        <p:txBody>
          <a:bodyPr/>
          <a:lstStyle/>
          <a:p>
            <a:pPr marL="0" indent="0">
              <a:buNone/>
            </a:pPr>
            <a:r>
              <a:rPr lang="it-IT" b="1" u="sng" dirty="0">
                <a:solidFill>
                  <a:srgbClr val="FF0000"/>
                </a:solidFill>
              </a:rPr>
              <a:t>Paziente: Sig. MV, Maschio, 55aa.</a:t>
            </a:r>
          </a:p>
          <a:p>
            <a:r>
              <a:rPr lang="it-IT" b="1" i="1" u="sng" dirty="0">
                <a:solidFill>
                  <a:schemeClr val="tx2">
                    <a:lumMod val="75000"/>
                  </a:schemeClr>
                </a:solidFill>
              </a:rPr>
              <a:t>Anamnesi</a:t>
            </a:r>
            <a:r>
              <a:rPr lang="it-IT" dirty="0"/>
              <a:t>: Ipertensione, dislipidemia, colecistectomia, MRGE, Abitudine alcol, fumatore 20/die, Aneurisma aorta addominale 3cm</a:t>
            </a:r>
          </a:p>
          <a:p>
            <a:r>
              <a:rPr lang="it-IT" b="1" i="1" u="sng" dirty="0">
                <a:solidFill>
                  <a:schemeClr val="tx2">
                    <a:lumMod val="75000"/>
                  </a:schemeClr>
                </a:solidFill>
              </a:rPr>
              <a:t>Sintomatologia</a:t>
            </a:r>
            <a:r>
              <a:rPr lang="it-IT" dirty="0"/>
              <a:t>: Riferisce dolore epigastrico irradiato al torace da stamattina, ingravescente.</a:t>
            </a:r>
          </a:p>
          <a:p>
            <a:r>
              <a:rPr lang="it-IT" b="1" i="1" u="sng" dirty="0">
                <a:solidFill>
                  <a:schemeClr val="tx2">
                    <a:lumMod val="75000"/>
                  </a:schemeClr>
                </a:solidFill>
              </a:rPr>
              <a:t>Quesito diagnostico</a:t>
            </a:r>
            <a:r>
              <a:rPr lang="it-IT" dirty="0"/>
              <a:t>: escludere dissecazione aortica in dolore </a:t>
            </a:r>
            <a:r>
              <a:rPr lang="it-IT" dirty="0" err="1"/>
              <a:t>epi</a:t>
            </a:r>
            <a:r>
              <a:rPr lang="it-IT" dirty="0"/>
              <a:t>-mesogastrico in pz con noto aneurisma addominale.</a:t>
            </a:r>
          </a:p>
          <a:p>
            <a:r>
              <a:rPr lang="it-IT" b="1" i="1" u="sng" dirty="0">
                <a:solidFill>
                  <a:schemeClr val="tx2">
                    <a:lumMod val="75000"/>
                  </a:schemeClr>
                </a:solidFill>
              </a:rPr>
              <a:t>Note cliniche</a:t>
            </a:r>
            <a:r>
              <a:rPr lang="it-IT" dirty="0"/>
              <a:t>: EOA trattabile, dolorabile in mesogastrio, peristalsi presente, polsi radiali e tibiali </a:t>
            </a:r>
            <a:r>
              <a:rPr lang="it-IT" dirty="0" err="1"/>
              <a:t>normosfigmici</a:t>
            </a:r>
            <a:r>
              <a:rPr lang="it-IT" dirty="0"/>
              <a:t> e ritmici</a:t>
            </a:r>
          </a:p>
          <a:p>
            <a:r>
              <a:rPr lang="it-IT" b="1" i="1" u="sng" dirty="0"/>
              <a:t>Precedenti</a:t>
            </a:r>
            <a:r>
              <a:rPr lang="it-IT" dirty="0"/>
              <a:t>: RX torace, invariato dal precedente e normale.</a:t>
            </a:r>
          </a:p>
        </p:txBody>
      </p:sp>
    </p:spTree>
    <p:extLst>
      <p:ext uri="{BB962C8B-B14F-4D97-AF65-F5344CB8AC3E}">
        <p14:creationId xmlns:p14="http://schemas.microsoft.com/office/powerpoint/2010/main" val="180388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BE06433A-DC0B-4DD1-8AA2-F9F6CDE8209E}"/>
              </a:ext>
            </a:extLst>
          </p:cNvPr>
          <p:cNvSpPr txBox="1"/>
          <p:nvPr/>
        </p:nvSpPr>
        <p:spPr>
          <a:xfrm>
            <a:off x="4774195" y="3059668"/>
            <a:ext cx="2643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Vedi pratica: 2021 40735</a:t>
            </a:r>
          </a:p>
        </p:txBody>
      </p:sp>
      <p:pic>
        <p:nvPicPr>
          <p:cNvPr id="3" name="groove pancreatitis">
            <a:hlinkClick r:id="" action="ppaction://media"/>
            <a:extLst>
              <a:ext uri="{FF2B5EF4-FFF2-40B4-BE49-F238E27FC236}">
                <a16:creationId xmlns:a16="http://schemas.microsoft.com/office/drawing/2014/main" id="{B94BD1B5-D585-4F0B-A5F2-6C43ACEB3D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4531" y="0"/>
            <a:ext cx="108029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04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85FB97-5E14-4338-BFDB-1691ABF15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000" dirty="0">
                <a:latin typeface="+mn-lt"/>
              </a:rPr>
              <a:t>Diagnosi differenziale/Reperto concomitante?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A8098081-9381-4987-AD0F-C9BB341851B8}"/>
              </a:ext>
            </a:extLst>
          </p:cNvPr>
          <p:cNvSpPr txBox="1">
            <a:spLocks/>
          </p:cNvSpPr>
          <p:nvPr/>
        </p:nvSpPr>
        <p:spPr>
          <a:xfrm>
            <a:off x="7646504" y="2278620"/>
            <a:ext cx="3137452" cy="493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Pancreatite acuta</a:t>
            </a:r>
          </a:p>
          <a:p>
            <a:endParaRPr lang="it-IT" dirty="0"/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A724116B-3F6F-4C07-B140-D65CEDCEEBA7}"/>
              </a:ext>
            </a:extLst>
          </p:cNvPr>
          <p:cNvSpPr txBox="1">
            <a:spLocks/>
          </p:cNvSpPr>
          <p:nvPr/>
        </p:nvSpPr>
        <p:spPr>
          <a:xfrm>
            <a:off x="838200" y="3898787"/>
            <a:ext cx="5234608" cy="50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Distrofia cistica del duodeno</a:t>
            </a:r>
          </a:p>
          <a:p>
            <a:endParaRPr lang="it-IT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85B38CB2-F424-4315-9AF9-A207D8F08EC8}"/>
              </a:ext>
            </a:extLst>
          </p:cNvPr>
          <p:cNvSpPr txBox="1">
            <a:spLocks/>
          </p:cNvSpPr>
          <p:nvPr/>
        </p:nvSpPr>
        <p:spPr>
          <a:xfrm>
            <a:off x="6298924" y="3465164"/>
            <a:ext cx="4287080" cy="77580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b="0" i="0" dirty="0">
                <a:effectLst/>
              </a:rPr>
              <a:t>Tumore neuroendocrino </a:t>
            </a:r>
          </a:p>
          <a:p>
            <a:pPr marL="0" indent="0">
              <a:buNone/>
            </a:pPr>
            <a:r>
              <a:rPr lang="it-IT" b="0" i="0" dirty="0">
                <a:effectLst/>
              </a:rPr>
              <a:t>dello spazio </a:t>
            </a:r>
            <a:r>
              <a:rPr lang="it-IT" b="0" i="0" dirty="0" err="1">
                <a:effectLst/>
              </a:rPr>
              <a:t>paraduodenale</a:t>
            </a:r>
            <a:endParaRPr lang="it-IT" b="0" i="0" dirty="0">
              <a:effectLst/>
            </a:endParaRPr>
          </a:p>
          <a:p>
            <a:endParaRPr lang="it-IT" dirty="0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2120D2C0-5B5E-4808-A08D-0E57FEDF6231}"/>
              </a:ext>
            </a:extLst>
          </p:cNvPr>
          <p:cNvSpPr txBox="1">
            <a:spLocks/>
          </p:cNvSpPr>
          <p:nvPr/>
        </p:nvSpPr>
        <p:spPr>
          <a:xfrm>
            <a:off x="2700958" y="2772125"/>
            <a:ext cx="3597966" cy="54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Tumore </a:t>
            </a:r>
            <a:r>
              <a:rPr lang="it-IT" dirty="0" err="1"/>
              <a:t>Periampollare</a:t>
            </a:r>
            <a:endParaRPr lang="it-IT" dirty="0"/>
          </a:p>
          <a:p>
            <a:endParaRPr lang="it-IT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84B24191-741D-4CF1-8FAB-BBDD87C72A34}"/>
              </a:ext>
            </a:extLst>
          </p:cNvPr>
          <p:cNvSpPr txBox="1">
            <a:spLocks/>
          </p:cNvSpPr>
          <p:nvPr/>
        </p:nvSpPr>
        <p:spPr>
          <a:xfrm>
            <a:off x="2839277" y="5365820"/>
            <a:ext cx="6079435" cy="1325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b="1" dirty="0">
                <a:solidFill>
                  <a:srgbClr val="FF0000"/>
                </a:solidFill>
              </a:rPr>
              <a:t>Groove </a:t>
            </a:r>
            <a:r>
              <a:rPr lang="it-IT" b="1" dirty="0" err="1">
                <a:solidFill>
                  <a:srgbClr val="FF0000"/>
                </a:solidFill>
              </a:rPr>
              <a:t>Pancreatitis</a:t>
            </a:r>
            <a:r>
              <a:rPr lang="it-IT" b="1" dirty="0">
                <a:solidFill>
                  <a:srgbClr val="FF0000"/>
                </a:solidFill>
              </a:rPr>
              <a:t> /</a:t>
            </a:r>
          </a:p>
          <a:p>
            <a:pPr marL="0" indent="0" algn="ctr">
              <a:buNone/>
            </a:pPr>
            <a:r>
              <a:rPr lang="it-IT" b="1" dirty="0">
                <a:solidFill>
                  <a:srgbClr val="FF0000"/>
                </a:solidFill>
              </a:rPr>
              <a:t>Pancreatite dello spazio </a:t>
            </a:r>
            <a:r>
              <a:rPr lang="it-IT" b="1" dirty="0" err="1">
                <a:solidFill>
                  <a:srgbClr val="FF0000"/>
                </a:solidFill>
              </a:rPr>
              <a:t>paraduodenale</a:t>
            </a:r>
            <a:endParaRPr lang="it-IT" b="1" dirty="0">
              <a:solidFill>
                <a:srgbClr val="FF0000"/>
              </a:solidFill>
            </a:endParaRPr>
          </a:p>
          <a:p>
            <a:endParaRPr lang="it-IT" dirty="0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423D8AE6-EF60-4448-8954-FB734F83C791}"/>
              </a:ext>
            </a:extLst>
          </p:cNvPr>
          <p:cNvSpPr txBox="1">
            <a:spLocks/>
          </p:cNvSpPr>
          <p:nvPr/>
        </p:nvSpPr>
        <p:spPr>
          <a:xfrm>
            <a:off x="1132232" y="2173382"/>
            <a:ext cx="3137452" cy="493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/>
              <a:t>AdenoCa</a:t>
            </a:r>
            <a:r>
              <a:rPr lang="it-IT" dirty="0"/>
              <a:t> Pancreas</a:t>
            </a:r>
          </a:p>
        </p:txBody>
      </p:sp>
    </p:spTree>
    <p:extLst>
      <p:ext uri="{BB962C8B-B14F-4D97-AF65-F5344CB8AC3E}">
        <p14:creationId xmlns:p14="http://schemas.microsoft.com/office/powerpoint/2010/main" val="1654667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3580BA-7BA7-4A2F-8963-6F933480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349" y="0"/>
            <a:ext cx="10364451" cy="1596177"/>
          </a:xfrm>
        </p:spPr>
        <p:txBody>
          <a:bodyPr/>
          <a:lstStyle/>
          <a:p>
            <a:pPr algn="ctr"/>
            <a:r>
              <a:rPr lang="it-IT" dirty="0"/>
              <a:t>Groove </a:t>
            </a:r>
            <a:r>
              <a:rPr lang="it-IT" dirty="0" err="1"/>
              <a:t>Pancreatitis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684C1DA-E4E3-4711-AC22-689C11BD71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4807"/>
            <a:ext cx="10515600" cy="5078067"/>
          </a:xfrm>
        </p:spPr>
        <p:txBody>
          <a:bodyPr/>
          <a:lstStyle/>
          <a:p>
            <a:r>
              <a:rPr lang="it-IT" dirty="0">
                <a:latin typeface="+mj-lt"/>
              </a:rPr>
              <a:t>Pz maschio 40-50 aa</a:t>
            </a:r>
          </a:p>
          <a:p>
            <a:pPr marL="0" indent="0">
              <a:buNone/>
            </a:pPr>
            <a:endParaRPr lang="it-IT" dirty="0">
              <a:latin typeface="+mj-lt"/>
            </a:endParaRPr>
          </a:p>
          <a:p>
            <a:r>
              <a:rPr lang="it-IT" dirty="0" err="1">
                <a:latin typeface="+mj-lt"/>
              </a:rPr>
              <a:t>alcol+fumo</a:t>
            </a:r>
            <a:endParaRPr lang="it-IT" dirty="0">
              <a:latin typeface="+mj-lt"/>
            </a:endParaRPr>
          </a:p>
          <a:p>
            <a:pPr marL="0" indent="0">
              <a:buNone/>
            </a:pPr>
            <a:endParaRPr lang="it-IT" dirty="0">
              <a:latin typeface="+mj-lt"/>
            </a:endParaRPr>
          </a:p>
          <a:p>
            <a:r>
              <a:rPr lang="it-IT" b="0" i="0" dirty="0">
                <a:effectLst/>
                <a:latin typeface="+mj-lt"/>
              </a:rPr>
              <a:t> Sintomi (     pancreatite acuta): dolore addominale, vomito postprandiale, calo ponderale.</a:t>
            </a:r>
          </a:p>
          <a:p>
            <a:pPr marL="0" indent="0">
              <a:buNone/>
            </a:pPr>
            <a:endParaRPr lang="it-IT" b="0" i="0" dirty="0">
              <a:effectLst/>
              <a:latin typeface="+mj-lt"/>
            </a:endParaRPr>
          </a:p>
          <a:p>
            <a:r>
              <a:rPr lang="it-IT" dirty="0">
                <a:latin typeface="+mj-lt"/>
              </a:rPr>
              <a:t>Eziologia: </a:t>
            </a:r>
            <a:r>
              <a:rPr lang="it-IT" b="0" i="0" dirty="0">
                <a:effectLst/>
                <a:latin typeface="+mj-lt"/>
              </a:rPr>
              <a:t> </a:t>
            </a:r>
            <a:r>
              <a:rPr lang="it-IT" b="0" i="0" u="sng" dirty="0">
                <a:effectLst/>
                <a:latin typeface="+mj-lt"/>
              </a:rPr>
              <a:t>ristagno della secrezione pancreatica</a:t>
            </a:r>
            <a:r>
              <a:rPr lang="it-IT" b="0" i="0" dirty="0">
                <a:effectLst/>
                <a:latin typeface="+mj-lt"/>
              </a:rPr>
              <a:t> nei dotti pancreatici con conseguente </a:t>
            </a:r>
            <a:r>
              <a:rPr lang="it-IT" b="0" i="0" u="sng" dirty="0">
                <a:effectLst/>
                <a:latin typeface="+mj-lt"/>
              </a:rPr>
              <a:t>aumento della pressione all'interno del dotto di Santorini</a:t>
            </a:r>
            <a:r>
              <a:rPr lang="it-IT" b="0" i="0" dirty="0">
                <a:effectLst/>
                <a:latin typeface="+mj-lt"/>
              </a:rPr>
              <a:t> e il rilascio della </a:t>
            </a:r>
            <a:r>
              <a:rPr lang="it-IT" b="1" i="0" dirty="0">
                <a:effectLst/>
                <a:latin typeface="+mj-lt"/>
              </a:rPr>
              <a:t>secrezione nello spazio pancreaticoduodenale</a:t>
            </a:r>
            <a:r>
              <a:rPr lang="it-IT" b="0" i="0" dirty="0">
                <a:effectLst/>
                <a:latin typeface="+mj-lt"/>
              </a:rPr>
              <a:t> che favorisce la formazione di pseudocisti.</a:t>
            </a:r>
            <a:endParaRPr lang="it-IT" dirty="0">
              <a:latin typeface="+mj-lt"/>
            </a:endParaRPr>
          </a:p>
        </p:txBody>
      </p:sp>
      <p:sp>
        <p:nvSpPr>
          <p:cNvPr id="4" name="Figura a mano libera: forma 3">
            <a:extLst>
              <a:ext uri="{FF2B5EF4-FFF2-40B4-BE49-F238E27FC236}">
                <a16:creationId xmlns:a16="http://schemas.microsoft.com/office/drawing/2014/main" id="{BBED7B11-497B-46DD-86B0-CDC93F23098F}"/>
              </a:ext>
            </a:extLst>
          </p:cNvPr>
          <p:cNvSpPr/>
          <p:nvPr/>
        </p:nvSpPr>
        <p:spPr>
          <a:xfrm>
            <a:off x="2345635" y="3581134"/>
            <a:ext cx="212035" cy="113392"/>
          </a:xfrm>
          <a:custGeom>
            <a:avLst/>
            <a:gdLst>
              <a:gd name="connsiteX0" fmla="*/ 0 w 254295"/>
              <a:gd name="connsiteY0" fmla="*/ 119328 h 132615"/>
              <a:gd name="connsiteX1" fmla="*/ 79513 w 254295"/>
              <a:gd name="connsiteY1" fmla="*/ 58 h 132615"/>
              <a:gd name="connsiteX2" fmla="*/ 132522 w 254295"/>
              <a:gd name="connsiteY2" fmla="*/ 132580 h 132615"/>
              <a:gd name="connsiteX3" fmla="*/ 238539 w 254295"/>
              <a:gd name="connsiteY3" fmla="*/ 13310 h 132615"/>
              <a:gd name="connsiteX4" fmla="*/ 251791 w 254295"/>
              <a:gd name="connsiteY4" fmla="*/ 13310 h 132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295" h="132615">
                <a:moveTo>
                  <a:pt x="0" y="119328"/>
                </a:moveTo>
                <a:cubicBezTo>
                  <a:pt x="28713" y="58588"/>
                  <a:pt x="57426" y="-2151"/>
                  <a:pt x="79513" y="58"/>
                </a:cubicBezTo>
                <a:cubicBezTo>
                  <a:pt x="101600" y="2267"/>
                  <a:pt x="106018" y="130371"/>
                  <a:pt x="132522" y="132580"/>
                </a:cubicBezTo>
                <a:cubicBezTo>
                  <a:pt x="159026" y="134789"/>
                  <a:pt x="218661" y="33188"/>
                  <a:pt x="238539" y="13310"/>
                </a:cubicBezTo>
                <a:cubicBezTo>
                  <a:pt x="258417" y="-6568"/>
                  <a:pt x="255104" y="3371"/>
                  <a:pt x="251791" y="13310"/>
                </a:cubicBez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2523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59C453-CE4E-4D84-94D3-5C5BD5A07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distinguere?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32A2A64-8933-4F56-87CA-DACB99E20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Ask</a:t>
            </a:r>
            <a:r>
              <a:rPr lang="it-IT" dirty="0"/>
              <a:t> to the boss</a:t>
            </a:r>
          </a:p>
        </p:txBody>
      </p:sp>
    </p:spTree>
    <p:extLst>
      <p:ext uri="{BB962C8B-B14F-4D97-AF65-F5344CB8AC3E}">
        <p14:creationId xmlns:p14="http://schemas.microsoft.com/office/powerpoint/2010/main" val="1170179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F8FFCE61-9BEB-424C-8AB6-1392172F81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454" y="916259"/>
            <a:ext cx="5900797" cy="486354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86A844A-3E0C-47BF-9AEA-F6C1FBC832CE}"/>
              </a:ext>
            </a:extLst>
          </p:cNvPr>
          <p:cNvSpPr txBox="1"/>
          <p:nvPr/>
        </p:nvSpPr>
        <p:spPr>
          <a:xfrm>
            <a:off x="4591301" y="5779807"/>
            <a:ext cx="3538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Groove </a:t>
            </a:r>
            <a:r>
              <a:rPr lang="it-IT" sz="2400" b="1" dirty="0" err="1"/>
              <a:t>Pancreatitis</a:t>
            </a:r>
            <a:r>
              <a:rPr lang="it-IT" sz="2400" b="1" dirty="0"/>
              <a:t> Pura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9F45BE7-8C15-441F-89F0-CA29E228BF62}"/>
              </a:ext>
            </a:extLst>
          </p:cNvPr>
          <p:cNvSpPr txBox="1"/>
          <p:nvPr/>
        </p:nvSpPr>
        <p:spPr>
          <a:xfrm>
            <a:off x="3876414" y="6267674"/>
            <a:ext cx="4908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Groove </a:t>
            </a:r>
            <a:r>
              <a:rPr lang="it-IT" sz="2400" b="1" dirty="0" err="1"/>
              <a:t>Pancreatitis</a:t>
            </a:r>
            <a:r>
              <a:rPr lang="it-IT" sz="2400" b="1" dirty="0"/>
              <a:t> Segmentale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552FAD4-12CC-4964-8DAB-D45DA28D7BDE}"/>
              </a:ext>
            </a:extLst>
          </p:cNvPr>
          <p:cNvSpPr txBox="1"/>
          <p:nvPr/>
        </p:nvSpPr>
        <p:spPr>
          <a:xfrm>
            <a:off x="4971141" y="128661"/>
            <a:ext cx="26476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200" b="1" dirty="0"/>
              <a:t>Classificazione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2666758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F8FFCE61-9BEB-424C-8AB6-1392172F81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454" y="916259"/>
            <a:ext cx="5900797" cy="4863548"/>
          </a:xfrm>
          <a:prstGeom prst="rect">
            <a:avLst/>
          </a:prstGeom>
        </p:spPr>
      </p:pic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9EA8B6B-5DBB-46BE-9814-2B4065487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454" y="1183411"/>
            <a:ext cx="5960024" cy="4462258"/>
          </a:xfr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86A844A-3E0C-47BF-9AEA-F6C1FBC832CE}"/>
              </a:ext>
            </a:extLst>
          </p:cNvPr>
          <p:cNvSpPr txBox="1"/>
          <p:nvPr/>
        </p:nvSpPr>
        <p:spPr>
          <a:xfrm>
            <a:off x="4591301" y="5779807"/>
            <a:ext cx="3538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Groove </a:t>
            </a:r>
            <a:r>
              <a:rPr lang="it-IT" sz="2400" b="1" dirty="0" err="1"/>
              <a:t>Pancreatitis</a:t>
            </a:r>
            <a:r>
              <a:rPr lang="it-IT" sz="2400" b="1" dirty="0"/>
              <a:t> Pura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9F45BE7-8C15-441F-89F0-CA29E228BF62}"/>
              </a:ext>
            </a:extLst>
          </p:cNvPr>
          <p:cNvSpPr txBox="1"/>
          <p:nvPr/>
        </p:nvSpPr>
        <p:spPr>
          <a:xfrm>
            <a:off x="3876414" y="6267674"/>
            <a:ext cx="4908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Groove </a:t>
            </a:r>
            <a:r>
              <a:rPr lang="it-IT" sz="2400" b="1" dirty="0" err="1"/>
              <a:t>Pancreatitis</a:t>
            </a:r>
            <a:r>
              <a:rPr lang="it-IT" sz="2400" b="1" dirty="0"/>
              <a:t> Segmentale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552FAD4-12CC-4964-8DAB-D45DA28D7BDE}"/>
              </a:ext>
            </a:extLst>
          </p:cNvPr>
          <p:cNvSpPr txBox="1"/>
          <p:nvPr/>
        </p:nvSpPr>
        <p:spPr>
          <a:xfrm>
            <a:off x="4971141" y="128661"/>
            <a:ext cx="26476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200" b="1" dirty="0"/>
              <a:t>Classificazione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432038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F8FFCE61-9BEB-424C-8AB6-1392172F81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454" y="916259"/>
            <a:ext cx="5900797" cy="4863548"/>
          </a:xfrm>
          <a:prstGeom prst="rect">
            <a:avLst/>
          </a:prstGeom>
        </p:spPr>
      </p:pic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9EA8B6B-5DBB-46BE-9814-2B4065487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454" y="1183411"/>
            <a:ext cx="5960024" cy="4462258"/>
          </a:xfr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86A844A-3E0C-47BF-9AEA-F6C1FBC832CE}"/>
              </a:ext>
            </a:extLst>
          </p:cNvPr>
          <p:cNvSpPr txBox="1"/>
          <p:nvPr/>
        </p:nvSpPr>
        <p:spPr>
          <a:xfrm>
            <a:off x="4591301" y="5779807"/>
            <a:ext cx="3538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Groove </a:t>
            </a:r>
            <a:r>
              <a:rPr lang="it-IT" sz="2400" b="1" dirty="0" err="1"/>
              <a:t>Pancreatitis</a:t>
            </a:r>
            <a:r>
              <a:rPr lang="it-IT" sz="2400" b="1" dirty="0"/>
              <a:t> Pura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E8680B4-E51D-463F-BDD4-81C042B51D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6" b="52162"/>
          <a:stretch/>
        </p:blipFill>
        <p:spPr>
          <a:xfrm>
            <a:off x="289154" y="1538264"/>
            <a:ext cx="6041698" cy="472941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C388310-D03D-4098-884A-FD2C82B22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17" r="311"/>
          <a:stretch/>
        </p:blipFill>
        <p:spPr>
          <a:xfrm>
            <a:off x="6294965" y="1538264"/>
            <a:ext cx="5607881" cy="472941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9F45BE7-8C15-441F-89F0-CA29E228BF62}"/>
              </a:ext>
            </a:extLst>
          </p:cNvPr>
          <p:cNvSpPr txBox="1"/>
          <p:nvPr/>
        </p:nvSpPr>
        <p:spPr>
          <a:xfrm>
            <a:off x="3876414" y="6267674"/>
            <a:ext cx="4908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Groove </a:t>
            </a:r>
            <a:r>
              <a:rPr lang="it-IT" sz="2400" b="1" dirty="0" err="1"/>
              <a:t>Pancreatitis</a:t>
            </a:r>
            <a:r>
              <a:rPr lang="it-IT" sz="2400" b="1" dirty="0"/>
              <a:t> Segmentale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552FAD4-12CC-4964-8DAB-D45DA28D7BDE}"/>
              </a:ext>
            </a:extLst>
          </p:cNvPr>
          <p:cNvSpPr txBox="1"/>
          <p:nvPr/>
        </p:nvSpPr>
        <p:spPr>
          <a:xfrm>
            <a:off x="4971141" y="128661"/>
            <a:ext cx="26476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200" b="1" dirty="0"/>
              <a:t>Classificazione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85594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theme/theme1.xml><?xml version="1.0" encoding="utf-8"?>
<a:theme xmlns:a="http://schemas.openxmlformats.org/drawingml/2006/main" name="Goccia">
  <a:themeElements>
    <a:clrScheme name="Goccia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Gocci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occi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TM04033925[[fn=Goccia]]</Template>
  <TotalTime>165</TotalTime>
  <Words>220</Words>
  <Application>Microsoft Office PowerPoint</Application>
  <PresentationFormat>Widescreen</PresentationFormat>
  <Paragraphs>38</Paragraphs>
  <Slides>10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3" baseType="lpstr">
      <vt:lpstr>Arial</vt:lpstr>
      <vt:lpstr>Tw Cen MT</vt:lpstr>
      <vt:lpstr>Goccia</vt:lpstr>
      <vt:lpstr>Gli «spazi» peritoneali</vt:lpstr>
      <vt:lpstr>Presentazione standard di PowerPoint</vt:lpstr>
      <vt:lpstr>Presentazione standard di PowerPoint</vt:lpstr>
      <vt:lpstr>Diagnosi differenziale/Reperto concomitante?</vt:lpstr>
      <vt:lpstr>Groove Pancreatitis</vt:lpstr>
      <vt:lpstr>Come distinguere?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Gli «spazi» peritoneali</dc:title>
  <dc:creator>utente</dc:creator>
  <cp:lastModifiedBy>Ruslan Arkadievich</cp:lastModifiedBy>
  <cp:revision>8</cp:revision>
  <dcterms:created xsi:type="dcterms:W3CDTF">2021-10-07T19:10:20Z</dcterms:created>
  <dcterms:modified xsi:type="dcterms:W3CDTF">2021-10-27T22:31:26Z</dcterms:modified>
</cp:coreProperties>
</file>

<file path=docProps/thumbnail.jpeg>
</file>